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5143500" cy="9144000"/>
  <p:embeddedFontLst>
    <p:embeddedFont>
      <p:font typeface="Questrial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8tcCrNDQzSHSnQvd1CsyzGXjy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81E041-E656-49CE-9B7A-2DDE7405B113}">
  <a:tblStyle styleId="{7B81E041-E656-49CE-9B7A-2DDE7405B1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eme.fr/nos-missions/financeme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recyclage.com/les-dechets-de-bureau-en-5-chiffres/#:~:text=En%20France%2C%20un%20employ%C3%A9%20de,ne%20sont%20toujours%20pas%20valoris%C3%A9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treprise.mma.fr/connexionpro/dechets-professionnels.html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recyclage.com/les-dechets-de-bureau-en-5-chiffres/#:~:text=En%20France%2C%20un%20employ%C3%A9%20de,ne%20sont%20toujours%20pas%20valoris%C3%A9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treprise.mma.fr/connexionpro/dechets-professionnels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ADEME has over 400 million of budget for economie circulaire projects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https://www.ademe.fr/nos-missions/financement/</a:t>
            </a:r>
            <a:r>
              <a:rPr lang="en-US"/>
              <a:t> </a:t>
            </a:r>
            <a:endParaRPr/>
          </a:p>
        </p:txBody>
      </p:sp>
      <p:sp>
        <p:nvSpPr>
          <p:cNvPr id="172" name="Google Shape;17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6e312db8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e6e312db82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https://easyrecyclage.com/les-dechets-de-bureau-en-5-chiffres/#:~:text=En%20France%2C%20un%20employ%C3%A9%20de,ne%20sont%20toujours%20pas%20valoris%C3%A9s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https://entreprise.mma.fr/connexionpro/dechets-professionnels.html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https://www.statistiques.developpement-durable.gouv.fr/la-depense-de-gestion-des-dechets-en-2019</a:t>
            </a:r>
            <a:endParaRPr/>
          </a:p>
        </p:txBody>
      </p:sp>
      <p:sp>
        <p:nvSpPr>
          <p:cNvPr id="192" name="Google Shape;192;g2e6e312db82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https://easyrecyclage.com/les-dechets-de-bureau-en-5-chiffres/#:~:text=En%20France%2C%20un%20employ%C3%A9%20de,ne%20sont%20toujours%20pas%20valoris%C3%A9s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https://entreprise.mma.fr/connexionpro/dechets-professionnels.html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https://www.statistiques.developpement-durable.gouv.fr/la-depense-de-gestion-des-dechets-en-2019</a:t>
            </a:r>
            <a:endParaRPr/>
          </a:p>
        </p:txBody>
      </p:sp>
      <p:sp>
        <p:nvSpPr>
          <p:cNvPr id="207" name="Google Shape;20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205e72842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205e72842_1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1205e72842_1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2050990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12050990f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212050990fd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2050990f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2050990f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12050990f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205e7284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205e72842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1205e72842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2050990f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2050990f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12050990fd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e6ecb0d6c3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g2e6ecb0d6c3_0_7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" name="Google Shape;25;g2e6ecb0d6c3_0_7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e6ecb0d6c3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2e6ecb0d6c3_0_7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g2e6ecb0d6c3_0_7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6ecb0d6c3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2e6ecb0d6c3_0_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2e6ecb0d6c3_0_7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6ecb0d6c3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2e6ecb0d6c3_0_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g2e6ecb0d6c3_0_8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7192a8ac0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2e7192a8ac0_5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2e7192a8ac0_5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mabUvRk0oAzB3p_mHZGEO3jPIx1CtDH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sightbuilder/python_de_learners_data/blob/main/code_script_notebooks/projects/LLM_practical_appln/linking_gmail.ipynb" TargetMode="External"/><Relationship Id="rId3" Type="http://schemas.openxmlformats.org/officeDocument/2006/relationships/hyperlink" Target="https://www.chooseparisregion.org/why-paris-region/the-paris-region-territories/la-d%C3%A9fense" TargetMode="External"/><Relationship Id="rId7" Type="http://schemas.openxmlformats.org/officeDocument/2006/relationships/hyperlink" Target="https://github.com/insightbuilder/python_de_learners_data/blob/main/code_script_notebooks/projects/LLM_practical_appln/reviewingSummarizers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iteo.com/collecter" TargetMode="External"/><Relationship Id="rId11" Type="http://schemas.openxmlformats.org/officeDocument/2006/relationships/hyperlink" Target="https://huggingface.co/DamarJati/GreenLabel-Waste-Types" TargetMode="External"/><Relationship Id="rId5" Type="http://schemas.openxmlformats.org/officeDocument/2006/relationships/hyperlink" Target="https://www.paris.fr/pages/en-2019-paris-vous-facilite-le-tri-6266" TargetMode="External"/><Relationship Id="rId10" Type="http://schemas.openxmlformats.org/officeDocument/2006/relationships/hyperlink" Target="https://youtu.be/VnksePwe2wo?si=tJdTXTgpG1kDMRBj" TargetMode="External"/><Relationship Id="rId4" Type="http://schemas.openxmlformats.org/officeDocument/2006/relationships/hyperlink" Target="https://www.connexionfrance.com/practical/change-to-recycling-rules-in-france-and-what-can-go-in-yellow-bins/230129" TargetMode="External"/><Relationship Id="rId9" Type="http://schemas.openxmlformats.org/officeDocument/2006/relationships/hyperlink" Target="https://colab.research.google.com/drive/1ieDJ4LoxARrHFqxXWif8Lv8e8aZTgmt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://drive.google.com/file/d/1KSK6-I3xqS_euO1CL9UJzhtLBBXfz-a9/view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A group of different colored trash cans&#10;&#10;Description automatically generated"/>
          <p:cNvPicPr preferRelativeResize="0"/>
          <p:nvPr/>
        </p:nvPicPr>
        <p:blipFill rotWithShape="1">
          <a:blip r:embed="rId3">
            <a:alphaModFix amt="20000"/>
          </a:blip>
          <a:srcRect l="3373" t="3336" r="3360" b="15237"/>
          <a:stretch/>
        </p:blipFill>
        <p:spPr>
          <a:xfrm>
            <a:off x="0" y="-352887"/>
            <a:ext cx="9144000" cy="5322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952225" y="1359075"/>
            <a:ext cx="5238900" cy="2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475737" y="4878666"/>
            <a:ext cx="1546473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JUNE 2024</a:t>
            </a:r>
            <a:endParaRPr sz="12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121986" y="4878666"/>
            <a:ext cx="1546473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DSBA | Advanced AI</a:t>
            </a:r>
            <a:endParaRPr sz="1275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0" name="Google Shape;20;p1"/>
          <p:cNvCxnSpPr/>
          <p:nvPr/>
        </p:nvCxnSpPr>
        <p:spPr>
          <a:xfrm>
            <a:off x="-4472" y="4809526"/>
            <a:ext cx="9144000" cy="0"/>
          </a:xfrm>
          <a:prstGeom prst="straightConnector1">
            <a:avLst/>
          </a:prstGeom>
          <a:solidFill>
            <a:srgbClr val="205FF8"/>
          </a:solidFill>
          <a:ln w="952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"/>
          <p:cNvSpPr/>
          <p:nvPr/>
        </p:nvSpPr>
        <p:spPr>
          <a:xfrm>
            <a:off x="-1" y="1477819"/>
            <a:ext cx="9144001" cy="12798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France’s Roadmap to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Innovative Waste Management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3270313" y="1490127"/>
            <a:ext cx="2589300" cy="269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5A7F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134815" y="1490177"/>
            <a:ext cx="2589300" cy="269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5A7F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286479" y="3090561"/>
            <a:ext cx="2286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Implement TrashDash in </a:t>
            </a: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public schools </a:t>
            </a: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l="10141" r="11616"/>
          <a:stretch/>
        </p:blipFill>
        <p:spPr>
          <a:xfrm>
            <a:off x="6935372" y="1607106"/>
            <a:ext cx="988291" cy="1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0913" y="1638287"/>
            <a:ext cx="813635" cy="7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7089" y="2430200"/>
            <a:ext cx="889824" cy="5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1388" y="1685951"/>
            <a:ext cx="672503" cy="6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5698750" y="34914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Large-budget, large-scale client with sustainability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3143188" y="301297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Partner with bin-providers</a:t>
            </a:r>
            <a:endParaRPr sz="14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2859625" y="3478363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Access to their clients &amp; offer TrashDash as a complementary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545041" y="3049242"/>
            <a:ext cx="228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Incentivize prices for enterprises through grants</a:t>
            </a: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0" y="34921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20% of total waste in France is generated by enterprises (off production)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7">
            <a:alphaModFix/>
          </a:blip>
          <a:srcRect l="10126" t="6683" r="8985" b="6518"/>
          <a:stretch/>
        </p:blipFill>
        <p:spPr>
          <a:xfrm>
            <a:off x="1175463" y="1628425"/>
            <a:ext cx="102515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Key Partnership Strategies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410605" y="1490117"/>
            <a:ext cx="2589300" cy="269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5A7FC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e6e312db82_0_13"/>
          <p:cNvPicPr preferRelativeResize="0"/>
          <p:nvPr/>
        </p:nvPicPr>
        <p:blipFill rotWithShape="1">
          <a:blip r:embed="rId3">
            <a:alphaModFix/>
          </a:blip>
          <a:srcRect l="13770" t="8017" r="7674" b="20450"/>
          <a:stretch/>
        </p:blipFill>
        <p:spPr>
          <a:xfrm>
            <a:off x="7214538" y="1254537"/>
            <a:ext cx="667750" cy="6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e6e312db82_0_13"/>
          <p:cNvPicPr preferRelativeResize="0"/>
          <p:nvPr/>
        </p:nvPicPr>
        <p:blipFill rotWithShape="1">
          <a:blip r:embed="rId4">
            <a:alphaModFix/>
          </a:blip>
          <a:srcRect l="10202" t="17067" r="13197" b="13409"/>
          <a:stretch/>
        </p:blipFill>
        <p:spPr>
          <a:xfrm>
            <a:off x="4211239" y="1254537"/>
            <a:ext cx="721522" cy="6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e6e312db82_0_13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Value Creation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e6e312db82_0_13"/>
          <p:cNvSpPr/>
          <p:nvPr/>
        </p:nvSpPr>
        <p:spPr>
          <a:xfrm>
            <a:off x="359998" y="1987463"/>
            <a:ext cx="22680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Improved Recyclability Rate</a:t>
            </a:r>
            <a:endParaRPr/>
          </a:p>
        </p:txBody>
      </p:sp>
      <p:sp>
        <p:nvSpPr>
          <p:cNvPr id="198" name="Google Shape;198;g2e6e312db82_0_13"/>
          <p:cNvSpPr/>
          <p:nvPr/>
        </p:nvSpPr>
        <p:spPr>
          <a:xfrm>
            <a:off x="3387206" y="1994597"/>
            <a:ext cx="22680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Reduced waste through Analytics</a:t>
            </a:r>
            <a:endParaRPr/>
          </a:p>
        </p:txBody>
      </p:sp>
      <p:sp>
        <p:nvSpPr>
          <p:cNvPr id="199" name="Google Shape;199;g2e6e312db82_0_13"/>
          <p:cNvSpPr/>
          <p:nvPr/>
        </p:nvSpPr>
        <p:spPr>
          <a:xfrm>
            <a:off x="6414413" y="1958320"/>
            <a:ext cx="22680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Improved compliance and reporting </a:t>
            </a:r>
            <a:endParaRPr/>
          </a:p>
        </p:txBody>
      </p:sp>
      <p:pic>
        <p:nvPicPr>
          <p:cNvPr id="200" name="Google Shape;200;g2e6e312db82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064" y="1345245"/>
            <a:ext cx="613075" cy="6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e6e312db82_0_13"/>
          <p:cNvSpPr txBox="1"/>
          <p:nvPr/>
        </p:nvSpPr>
        <p:spPr>
          <a:xfrm>
            <a:off x="359998" y="2890981"/>
            <a:ext cx="260465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We aim to improve recycling rates from 42% to 50% for the first year, </a:t>
            </a: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optimized resource usage, increased employee engagement </a:t>
            </a:r>
            <a:endParaRPr b="1"/>
          </a:p>
        </p:txBody>
      </p:sp>
      <p:sp>
        <p:nvSpPr>
          <p:cNvPr id="202" name="Google Shape;202;g2e6e312db82_0_13"/>
          <p:cNvSpPr txBox="1"/>
          <p:nvPr/>
        </p:nvSpPr>
        <p:spPr>
          <a:xfrm>
            <a:off x="3387206" y="2889682"/>
            <a:ext cx="260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Target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 main sources of waste</a:t>
            </a:r>
            <a:r>
              <a:rPr lang="en-US" sz="1200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 &amp;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 recyclability rates, </a:t>
            </a: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Track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 time evolution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Cost reduction :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In 2020, enterprises spent €11.3 billion in waste management.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3" name="Google Shape;203;g2e6e312db82_0_13"/>
          <p:cNvSpPr txBox="1"/>
          <p:nvPr/>
        </p:nvSpPr>
        <p:spPr>
          <a:xfrm>
            <a:off x="6414413" y="2889682"/>
            <a:ext cx="260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Adherence to </a:t>
            </a: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Law 5 flux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(papers, glass, wood, metal, plastic) </a:t>
            </a:r>
            <a:endParaRPr sz="1200" b="0" i="0" u="none" strike="noStrike" cap="none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Align with ESG Protocols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Questrial"/>
                <a:ea typeface="Questrial"/>
                <a:cs typeface="Questrial"/>
                <a:sym typeface="Questrial"/>
              </a:rPr>
              <a:t>: Scope 1 &amp; Scope 3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595959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/>
          <p:nvPr/>
        </p:nvSpPr>
        <p:spPr>
          <a:xfrm>
            <a:off x="261385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Competitive Advantage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47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3125"/>
          <a:stretch/>
        </p:blipFill>
        <p:spPr>
          <a:xfrm>
            <a:off x="360000" y="1124020"/>
            <a:ext cx="3666838" cy="308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/>
          <p:nvPr/>
        </p:nvSpPr>
        <p:spPr>
          <a:xfrm>
            <a:off x="360000" y="4341090"/>
            <a:ext cx="1116000" cy="45568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First market mover in Europe</a:t>
            </a:r>
            <a:endParaRPr/>
          </a:p>
        </p:txBody>
      </p:sp>
      <p:sp>
        <p:nvSpPr>
          <p:cNvPr id="212" name="Google Shape;212;p47"/>
          <p:cNvSpPr/>
          <p:nvPr/>
        </p:nvSpPr>
        <p:spPr>
          <a:xfrm>
            <a:off x="1635419" y="4341089"/>
            <a:ext cx="1116000" cy="45568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In-Depth AI Analytics</a:t>
            </a:r>
            <a:endParaRPr/>
          </a:p>
        </p:txBody>
      </p:sp>
      <p:sp>
        <p:nvSpPr>
          <p:cNvPr id="213" name="Google Shape;213;p47"/>
          <p:cNvSpPr/>
          <p:nvPr/>
        </p:nvSpPr>
        <p:spPr>
          <a:xfrm>
            <a:off x="2910838" y="4341089"/>
            <a:ext cx="1116000" cy="45568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Sustainability Impact</a:t>
            </a:r>
            <a:endParaRPr/>
          </a:p>
        </p:txBody>
      </p:sp>
      <p:grpSp>
        <p:nvGrpSpPr>
          <p:cNvPr id="214" name="Google Shape;214;p47"/>
          <p:cNvGrpSpPr/>
          <p:nvPr/>
        </p:nvGrpSpPr>
        <p:grpSpPr>
          <a:xfrm>
            <a:off x="5086157" y="1410891"/>
            <a:ext cx="1450116" cy="1420725"/>
            <a:chOff x="415545" y="1284775"/>
            <a:chExt cx="1450116" cy="1420725"/>
          </a:xfrm>
        </p:grpSpPr>
        <p:sp>
          <p:nvSpPr>
            <p:cNvPr id="215" name="Google Shape;215;p47"/>
            <p:cNvSpPr/>
            <p:nvPr/>
          </p:nvSpPr>
          <p:spPr>
            <a:xfrm>
              <a:off x="415545" y="128477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rgbClr val="1F5F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531740" y="136688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7"/>
            <p:cNvSpPr txBox="1"/>
            <p:nvPr/>
          </p:nvSpPr>
          <p:spPr>
            <a:xfrm>
              <a:off x="567702" y="1954082"/>
              <a:ext cx="1231788" cy="626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100" dirty="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LLM powered customizable Dashboard</a:t>
              </a:r>
              <a:endParaRPr sz="1100" b="0" i="0" u="none" strike="noStrike" cap="none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18" name="Google Shape;218;p47"/>
          <p:cNvGrpSpPr/>
          <p:nvPr/>
        </p:nvGrpSpPr>
        <p:grpSpPr>
          <a:xfrm>
            <a:off x="6846185" y="1369835"/>
            <a:ext cx="1450190" cy="1420725"/>
            <a:chOff x="2496820" y="2826975"/>
            <a:chExt cx="1450190" cy="1420725"/>
          </a:xfrm>
        </p:grpSpPr>
        <p:sp>
          <p:nvSpPr>
            <p:cNvPr id="219" name="Google Shape;219;p47"/>
            <p:cNvSpPr/>
            <p:nvPr/>
          </p:nvSpPr>
          <p:spPr>
            <a:xfrm>
              <a:off x="2496820" y="282697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rgbClr val="1F5F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2613015" y="290908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 txBox="1"/>
            <p:nvPr/>
          </p:nvSpPr>
          <p:spPr>
            <a:xfrm>
              <a:off x="2581110" y="3302065"/>
              <a:ext cx="1365900" cy="7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100" dirty="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User Engagement </a:t>
              </a:r>
              <a:r>
                <a:rPr lang="en-US" sz="1100" b="0" i="0" u="none" strike="noStrike" cap="none" dirty="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Real-time Feedback</a:t>
              </a:r>
              <a:endParaRPr sz="1100" b="0" i="0" u="none" strike="noStrike" cap="none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22" name="Google Shape;222;p47"/>
          <p:cNvGrpSpPr/>
          <p:nvPr/>
        </p:nvGrpSpPr>
        <p:grpSpPr>
          <a:xfrm>
            <a:off x="5202352" y="1553534"/>
            <a:ext cx="2560181" cy="2913930"/>
            <a:chOff x="4404020" y="-284230"/>
            <a:chExt cx="2560182" cy="2913930"/>
          </a:xfrm>
        </p:grpSpPr>
        <p:pic>
          <p:nvPicPr>
            <p:cNvPr id="223" name="Google Shape;223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26201" y="1557025"/>
              <a:ext cx="382528" cy="382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47"/>
            <p:cNvSpPr/>
            <p:nvPr/>
          </p:nvSpPr>
          <p:spPr>
            <a:xfrm>
              <a:off x="4404020" y="120897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rgbClr val="1F5F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4520215" y="129108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 txBox="1"/>
            <p:nvPr/>
          </p:nvSpPr>
          <p:spPr>
            <a:xfrm>
              <a:off x="4589545" y="1801283"/>
              <a:ext cx="1231788" cy="626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100" dirty="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Fully Customizable Product </a:t>
              </a:r>
              <a:endParaRPr sz="1100" b="0" i="0" u="none" strike="noStrike" cap="none" dirty="0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pic>
          <p:nvPicPr>
            <p:cNvPr id="227" name="Google Shape;227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81674" y="-284230"/>
              <a:ext cx="382528" cy="3825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47"/>
          <p:cNvGrpSpPr/>
          <p:nvPr/>
        </p:nvGrpSpPr>
        <p:grpSpPr>
          <a:xfrm>
            <a:off x="6930471" y="3036654"/>
            <a:ext cx="1450116" cy="1420725"/>
            <a:chOff x="6319970" y="2744875"/>
            <a:chExt cx="1450116" cy="1420725"/>
          </a:xfrm>
        </p:grpSpPr>
        <p:sp>
          <p:nvSpPr>
            <p:cNvPr id="229" name="Google Shape;229;p47"/>
            <p:cNvSpPr/>
            <p:nvPr/>
          </p:nvSpPr>
          <p:spPr>
            <a:xfrm>
              <a:off x="6319970" y="274487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rgbClr val="1F5F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6436165" y="2826985"/>
              <a:ext cx="1333921" cy="1338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 txBox="1"/>
            <p:nvPr/>
          </p:nvSpPr>
          <p:spPr>
            <a:xfrm>
              <a:off x="6467570" y="3527018"/>
              <a:ext cx="1231788" cy="626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Easily Integrat</a:t>
              </a:r>
              <a:r>
                <a:rPr lang="en-US" sz="1200">
                  <a:solidFill>
                    <a:srgbClr val="3F3F3F"/>
                  </a:solidFill>
                  <a:latin typeface="Questrial"/>
                  <a:ea typeface="Questrial"/>
                  <a:cs typeface="Questrial"/>
                  <a:sym typeface="Questrial"/>
                </a:rPr>
                <a:t>able</a:t>
              </a:r>
              <a:endParaRPr sz="1200" b="0" i="0" u="none" strike="noStrike" cap="non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pic>
          <p:nvPicPr>
            <p:cNvPr id="232" name="Google Shape;232;p4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2200" y="3027278"/>
              <a:ext cx="382528" cy="3825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5502" y="1681051"/>
            <a:ext cx="438131" cy="43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290" y="3245723"/>
            <a:ext cx="494223" cy="4905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205e72842_12_2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Meet the dream team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21205e72842_12_2" title="VN20240621_1044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0500"/>
            <a:ext cx="8681100" cy="39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FF8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/>
          <p:nvPr/>
        </p:nvSpPr>
        <p:spPr>
          <a:xfrm>
            <a:off x="476646" y="2225947"/>
            <a:ext cx="81915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Thank you!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Questions?</a:t>
            </a:r>
            <a:endParaRPr sz="4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43"/>
          <p:cNvCxnSpPr/>
          <p:nvPr/>
        </p:nvCxnSpPr>
        <p:spPr>
          <a:xfrm>
            <a:off x="482911" y="694350"/>
            <a:ext cx="8184994" cy="0"/>
          </a:xfrm>
          <a:prstGeom prst="straightConnector1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43"/>
          <p:cNvSpPr/>
          <p:nvPr/>
        </p:nvSpPr>
        <p:spPr>
          <a:xfrm>
            <a:off x="475737" y="4924846"/>
            <a:ext cx="1546473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June 2024</a:t>
            </a:r>
            <a:endParaRPr sz="6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43"/>
          <p:cNvCxnSpPr/>
          <p:nvPr/>
        </p:nvCxnSpPr>
        <p:spPr>
          <a:xfrm>
            <a:off x="475816" y="4855706"/>
            <a:ext cx="8192260" cy="0"/>
          </a:xfrm>
          <a:prstGeom prst="straightConnector1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FF8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2050990fd_0_24"/>
          <p:cNvSpPr/>
          <p:nvPr/>
        </p:nvSpPr>
        <p:spPr>
          <a:xfrm>
            <a:off x="476646" y="2225947"/>
            <a:ext cx="8191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Appendix</a:t>
            </a:r>
            <a:endParaRPr sz="4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" name="Google Shape;258;g212050990fd_0_24"/>
          <p:cNvCxnSpPr/>
          <p:nvPr/>
        </p:nvCxnSpPr>
        <p:spPr>
          <a:xfrm>
            <a:off x="482911" y="694350"/>
            <a:ext cx="8184900" cy="0"/>
          </a:xfrm>
          <a:prstGeom prst="straightConnector1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g212050990fd_0_24"/>
          <p:cNvSpPr/>
          <p:nvPr/>
        </p:nvSpPr>
        <p:spPr>
          <a:xfrm>
            <a:off x="475737" y="4924846"/>
            <a:ext cx="15465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June 2024</a:t>
            </a:r>
            <a:endParaRPr sz="6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g212050990fd_0_24"/>
          <p:cNvCxnSpPr/>
          <p:nvPr/>
        </p:nvCxnSpPr>
        <p:spPr>
          <a:xfrm>
            <a:off x="475816" y="4855706"/>
            <a:ext cx="8192400" cy="0"/>
          </a:xfrm>
          <a:prstGeom prst="straightConnector1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12050990fd_0_33"/>
          <p:cNvPicPr preferRelativeResize="0"/>
          <p:nvPr/>
        </p:nvPicPr>
        <p:blipFill rotWithShape="1">
          <a:blip r:embed="rId3">
            <a:alphaModFix/>
          </a:blip>
          <a:srcRect l="4598" t="8063" r="4525" b="6158"/>
          <a:stretch/>
        </p:blipFill>
        <p:spPr>
          <a:xfrm>
            <a:off x="895925" y="141449"/>
            <a:ext cx="7349248" cy="4856826"/>
          </a:xfrm>
          <a:prstGeom prst="rect">
            <a:avLst/>
          </a:prstGeom>
          <a:noFill/>
          <a:ln w="2857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g212050990fd_0_33"/>
          <p:cNvSpPr txBox="1"/>
          <p:nvPr/>
        </p:nvSpPr>
        <p:spPr>
          <a:xfrm>
            <a:off x="708184" y="494100"/>
            <a:ext cx="16227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20650" algn="l" rtl="0">
              <a:spcBef>
                <a:spcPts val="0"/>
              </a:spcBef>
              <a:spcAft>
                <a:spcPts val="0"/>
              </a:spcAft>
              <a:buClr>
                <a:srgbClr val="3E74F4"/>
              </a:buClr>
              <a:buSzPts val="1000"/>
              <a:buFont typeface="Questrial"/>
              <a:buChar char="●"/>
            </a:pPr>
            <a:r>
              <a:rPr lang="en-US" sz="900" dirty="0">
                <a:solidFill>
                  <a:srgbClr val="3E74F4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Questrial"/>
              </a:rPr>
              <a:t>Inaccurate waste sorting at source</a:t>
            </a:r>
            <a:endParaRPr sz="900" dirty="0">
              <a:solidFill>
                <a:srgbClr val="3E74F4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Questrial"/>
            </a:endParaRPr>
          </a:p>
          <a:p>
            <a:pPr marL="285750" lvl="0" indent="-120650" algn="l" rtl="0">
              <a:spcBef>
                <a:spcPts val="0"/>
              </a:spcBef>
              <a:spcAft>
                <a:spcPts val="0"/>
              </a:spcAft>
              <a:buClr>
                <a:srgbClr val="3E74F4"/>
              </a:buClr>
              <a:buSzPts val="1000"/>
              <a:buFont typeface="Questrial"/>
              <a:buChar char="●"/>
            </a:pPr>
            <a:r>
              <a:rPr lang="en-US" sz="900" dirty="0">
                <a:solidFill>
                  <a:srgbClr val="3E74F4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Questrial"/>
              </a:rPr>
              <a:t>Lack of real time data and insights</a:t>
            </a:r>
            <a:endParaRPr sz="900" dirty="0">
              <a:solidFill>
                <a:srgbClr val="3E74F4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Questrial"/>
            </a:endParaRPr>
          </a:p>
          <a:p>
            <a:pPr marL="285750" lvl="0" indent="-120650" algn="l" rtl="0">
              <a:spcBef>
                <a:spcPts val="0"/>
              </a:spcBef>
              <a:spcAft>
                <a:spcPts val="0"/>
              </a:spcAft>
              <a:buClr>
                <a:srgbClr val="3E74F4"/>
              </a:buClr>
              <a:buSzPts val="1000"/>
              <a:buFont typeface="Questrial"/>
              <a:buChar char="●"/>
            </a:pPr>
            <a:r>
              <a:rPr lang="en-US" sz="900" dirty="0">
                <a:solidFill>
                  <a:srgbClr val="3E74F4"/>
                </a:solidFill>
                <a:latin typeface="Questrial" pitchFamily="2" charset="0"/>
                <a:ea typeface="Questrial" pitchFamily="2" charset="0"/>
                <a:cs typeface="Questrial" pitchFamily="2" charset="0"/>
                <a:sym typeface="Questrial"/>
              </a:rPr>
              <a:t>Insufficient or ineffective public awareness and engagement</a:t>
            </a:r>
            <a:endParaRPr sz="900" dirty="0">
              <a:solidFill>
                <a:srgbClr val="3E74F4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Questrial"/>
            </a:endParaRPr>
          </a:p>
        </p:txBody>
      </p:sp>
      <p:sp>
        <p:nvSpPr>
          <p:cNvPr id="269" name="Google Shape;269;g212050990fd_0_33"/>
          <p:cNvSpPr txBox="1"/>
          <p:nvPr/>
        </p:nvSpPr>
        <p:spPr>
          <a:xfrm>
            <a:off x="2092950" y="331975"/>
            <a:ext cx="17568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000"/>
              <a:buChar char="●"/>
            </a:pPr>
            <a:r>
              <a:rPr lang="en-US" sz="900" dirty="0">
                <a:solidFill>
                  <a:srgbClr val="ED7D3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AI-Powered Trash Sorter at source</a:t>
            </a:r>
            <a:endParaRPr sz="900" dirty="0">
              <a:solidFill>
                <a:srgbClr val="ED7D3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000"/>
              <a:buChar char="●"/>
            </a:pPr>
            <a:r>
              <a:rPr lang="en-US" sz="900" dirty="0">
                <a:solidFill>
                  <a:srgbClr val="ED7D3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Monitoring System </a:t>
            </a:r>
            <a:endParaRPr sz="900" dirty="0">
              <a:solidFill>
                <a:srgbClr val="ED7D3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000"/>
              <a:buChar char="●"/>
            </a:pPr>
            <a:r>
              <a:rPr lang="en-US" sz="900" dirty="0">
                <a:solidFill>
                  <a:srgbClr val="ED7D3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Interactive Screens for waste segregation </a:t>
            </a:r>
            <a:endParaRPr sz="900" dirty="0">
              <a:solidFill>
                <a:srgbClr val="ED7D3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000"/>
              <a:buChar char="●"/>
            </a:pPr>
            <a:r>
              <a:rPr lang="en-US" sz="900" dirty="0">
                <a:solidFill>
                  <a:srgbClr val="ED7D3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Real time analytics and insights on waste generated</a:t>
            </a:r>
            <a:endParaRPr sz="900" dirty="0">
              <a:solidFill>
                <a:srgbClr val="ED7D31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0" name="Google Shape;270;g212050990fd_0_33"/>
          <p:cNvSpPr txBox="1"/>
          <p:nvPr/>
        </p:nvSpPr>
        <p:spPr>
          <a:xfrm>
            <a:off x="3902250" y="814200"/>
            <a:ext cx="13395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Clr>
                <a:srgbClr val="771E86"/>
              </a:buClr>
              <a:buSzPts val="1000"/>
              <a:buChar char="●"/>
            </a:pPr>
            <a:r>
              <a:rPr lang="en-US" sz="900" dirty="0">
                <a:solidFill>
                  <a:srgbClr val="771E86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Advanced AI powered Sorting Technology</a:t>
            </a:r>
            <a:endParaRPr sz="900" dirty="0">
              <a:solidFill>
                <a:srgbClr val="771E86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Clr>
                <a:srgbClr val="771E86"/>
              </a:buClr>
              <a:buSzPts val="1000"/>
              <a:buChar char="●"/>
            </a:pPr>
            <a:r>
              <a:rPr lang="en-US" sz="900" dirty="0">
                <a:solidFill>
                  <a:srgbClr val="771E86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Customizable and Scalable Analytics Solution</a:t>
            </a:r>
            <a:endParaRPr sz="900" dirty="0">
              <a:solidFill>
                <a:srgbClr val="771E86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57150" lvl="0" indent="-120650" algn="l" rtl="0">
              <a:spcBef>
                <a:spcPts val="0"/>
              </a:spcBef>
              <a:spcAft>
                <a:spcPts val="0"/>
              </a:spcAft>
              <a:buClr>
                <a:srgbClr val="771E86"/>
              </a:buClr>
              <a:buSzPts val="1000"/>
              <a:buChar char="●"/>
            </a:pPr>
            <a:r>
              <a:rPr lang="en-US" sz="900" dirty="0">
                <a:solidFill>
                  <a:srgbClr val="771E86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Dedicated Support and Maintenance</a:t>
            </a:r>
            <a:endParaRPr sz="900" dirty="0">
              <a:solidFill>
                <a:srgbClr val="771E86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1" name="Google Shape;271;g212050990fd_0_33"/>
          <p:cNvSpPr txBox="1"/>
          <p:nvPr/>
        </p:nvSpPr>
        <p:spPr>
          <a:xfrm>
            <a:off x="5175975" y="690775"/>
            <a:ext cx="16227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900" dirty="0">
                <a:solidFill>
                  <a:srgbClr val="59595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Proprietary Technology</a:t>
            </a:r>
            <a:endParaRPr sz="900" dirty="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900" dirty="0">
                <a:solidFill>
                  <a:srgbClr val="59595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Model enhancement from continuous AI model training</a:t>
            </a:r>
            <a:endParaRPr sz="900" dirty="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2" name="Google Shape;272;g212050990fd_0_33"/>
          <p:cNvSpPr txBox="1"/>
          <p:nvPr/>
        </p:nvSpPr>
        <p:spPr>
          <a:xfrm>
            <a:off x="5301638" y="2204950"/>
            <a:ext cx="1544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9400" lvl="0" indent="-171450" algn="l" rtl="0"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205FF8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Direct Sales (bin providers)</a:t>
            </a:r>
            <a:endParaRPr sz="900" dirty="0">
              <a:solidFill>
                <a:srgbClr val="205FF8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279400" lvl="0" indent="-171450" algn="l" rtl="0"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205FF8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Partnerships (government, NGOs)</a:t>
            </a:r>
            <a:endParaRPr sz="900" dirty="0">
              <a:solidFill>
                <a:srgbClr val="205FF8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3" name="Google Shape;273;g212050990fd_0_33"/>
          <p:cNvSpPr txBox="1"/>
          <p:nvPr/>
        </p:nvSpPr>
        <p:spPr>
          <a:xfrm>
            <a:off x="6701075" y="690775"/>
            <a:ext cx="1544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000"/>
              <a:buChar char="●"/>
            </a:pPr>
            <a:r>
              <a:rPr lang="en-US" sz="900">
                <a:solidFill>
                  <a:srgbClr val="A64D7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Corporates </a:t>
            </a:r>
            <a:endParaRPr sz="900">
              <a:solidFill>
                <a:srgbClr val="A64D7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000"/>
              <a:buChar char="●"/>
            </a:pPr>
            <a:r>
              <a:rPr lang="en-US" sz="900">
                <a:solidFill>
                  <a:srgbClr val="A64D7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Schools</a:t>
            </a:r>
            <a:endParaRPr sz="900">
              <a:solidFill>
                <a:srgbClr val="A64D7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000"/>
              <a:buChar char="●"/>
            </a:pPr>
            <a:r>
              <a:rPr lang="en-US" sz="900">
                <a:solidFill>
                  <a:srgbClr val="A64D7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Universities</a:t>
            </a:r>
            <a:endParaRPr sz="900">
              <a:solidFill>
                <a:srgbClr val="A64D7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000"/>
              <a:buChar char="●"/>
            </a:pPr>
            <a:r>
              <a:rPr lang="en-US" sz="900">
                <a:solidFill>
                  <a:srgbClr val="A64D7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Commercial Buildings</a:t>
            </a:r>
            <a:endParaRPr sz="900">
              <a:solidFill>
                <a:srgbClr val="A64D7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4" name="Google Shape;274;g212050990fd_0_33"/>
          <p:cNvSpPr txBox="1"/>
          <p:nvPr/>
        </p:nvSpPr>
        <p:spPr>
          <a:xfrm>
            <a:off x="6905625" y="2495175"/>
            <a:ext cx="13395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BF9000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Corporate Clients with strong sustainable goals</a:t>
            </a:r>
            <a:endParaRPr sz="900">
              <a:solidFill>
                <a:srgbClr val="BF9000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5" name="Google Shape;275;g212050990fd_0_33"/>
          <p:cNvSpPr txBox="1"/>
          <p:nvPr/>
        </p:nvSpPr>
        <p:spPr>
          <a:xfrm>
            <a:off x="845150" y="4162275"/>
            <a:ext cx="28680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D7E75"/>
              </a:buClr>
              <a:buSzPts val="1000"/>
              <a:buChar char="●"/>
            </a:pPr>
            <a:r>
              <a:rPr lang="en-US" sz="900">
                <a:solidFill>
                  <a:srgbClr val="1D7E75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Hardware Cost</a:t>
            </a:r>
            <a:endParaRPr sz="900">
              <a:solidFill>
                <a:srgbClr val="1D7E75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D7E75"/>
              </a:buClr>
              <a:buSzPts val="1000"/>
              <a:buChar char="●"/>
            </a:pPr>
            <a:r>
              <a:rPr lang="en-US" sz="900">
                <a:solidFill>
                  <a:srgbClr val="1D7E75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Software Development</a:t>
            </a:r>
            <a:endParaRPr sz="900">
              <a:solidFill>
                <a:srgbClr val="1D7E75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D7E75"/>
              </a:buClr>
              <a:buSzPts val="1000"/>
              <a:buChar char="●"/>
            </a:pPr>
            <a:r>
              <a:rPr lang="en-US" sz="900">
                <a:solidFill>
                  <a:srgbClr val="1D7E75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Sales and Marketing </a:t>
            </a:r>
            <a:endParaRPr sz="900">
              <a:solidFill>
                <a:srgbClr val="1D7E75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D7E75"/>
              </a:buClr>
              <a:buSzPts val="1000"/>
              <a:buChar char="●"/>
            </a:pPr>
            <a:r>
              <a:rPr lang="en-US" sz="900">
                <a:solidFill>
                  <a:srgbClr val="1D7E75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Operations</a:t>
            </a:r>
            <a:endParaRPr sz="900">
              <a:solidFill>
                <a:srgbClr val="1D7E75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6" name="Google Shape;276;g212050990fd_0_33"/>
          <p:cNvSpPr txBox="1"/>
          <p:nvPr/>
        </p:nvSpPr>
        <p:spPr>
          <a:xfrm>
            <a:off x="4702925" y="4162275"/>
            <a:ext cx="33981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000"/>
              <a:buChar char="●"/>
            </a:pPr>
            <a:r>
              <a:rPr lang="en-US" sz="900">
                <a:solidFill>
                  <a:srgbClr val="674EA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Tiered pricing based offering</a:t>
            </a:r>
            <a:endParaRPr sz="900">
              <a:solidFill>
                <a:srgbClr val="674EA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000"/>
              <a:buChar char="●"/>
            </a:pPr>
            <a:r>
              <a:rPr lang="en-US" sz="900">
                <a:solidFill>
                  <a:srgbClr val="674EA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Annual Subscription model </a:t>
            </a:r>
            <a:endParaRPr sz="900">
              <a:solidFill>
                <a:srgbClr val="674EA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000"/>
              <a:buChar char="●"/>
            </a:pPr>
            <a:r>
              <a:rPr lang="en-US" sz="900">
                <a:solidFill>
                  <a:srgbClr val="674EA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Advertisement revenue </a:t>
            </a:r>
            <a:endParaRPr sz="900">
              <a:solidFill>
                <a:srgbClr val="674EA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7" name="Google Shape;277;g212050990fd_0_33"/>
          <p:cNvSpPr txBox="1"/>
          <p:nvPr/>
        </p:nvSpPr>
        <p:spPr>
          <a:xfrm>
            <a:off x="613876" y="2495175"/>
            <a:ext cx="16227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1206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900">
                <a:solidFill>
                  <a:srgbClr val="59595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EvoEco </a:t>
            </a: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1206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900">
                <a:solidFill>
                  <a:srgbClr val="59595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Greyparrot</a:t>
            </a: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457200" lvl="0" indent="-1206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</a:pPr>
            <a:r>
              <a:rPr lang="en-US" sz="900">
                <a:solidFill>
                  <a:srgbClr val="59595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ZenRobotics</a:t>
            </a:r>
            <a:endParaRPr sz="900">
              <a:solidFill>
                <a:srgbClr val="59595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8" name="Google Shape;278;g212050990fd_0_33"/>
          <p:cNvSpPr txBox="1"/>
          <p:nvPr/>
        </p:nvSpPr>
        <p:spPr>
          <a:xfrm>
            <a:off x="3764475" y="2391125"/>
            <a:ext cx="18207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A64D79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AI-powered sorting tech and real-time data analytics to revolutionize waste management, enhancing recycling rates and sustainability efforts</a:t>
            </a:r>
            <a:endParaRPr sz="900">
              <a:solidFill>
                <a:srgbClr val="A64D79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279" name="Google Shape;279;g212050990fd_0_33"/>
          <p:cNvSpPr txBox="1"/>
          <p:nvPr/>
        </p:nvSpPr>
        <p:spPr>
          <a:xfrm>
            <a:off x="2092950" y="2075175"/>
            <a:ext cx="1861500" cy="1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000"/>
              <a:buChar char="●"/>
            </a:pPr>
            <a:r>
              <a:rPr lang="en-US" sz="900">
                <a:solidFill>
                  <a:srgbClr val="70AD4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Customer Acquisition Cost </a:t>
            </a:r>
            <a:endParaRPr sz="900">
              <a:solidFill>
                <a:srgbClr val="70AD4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000"/>
              <a:buChar char="●"/>
            </a:pPr>
            <a:r>
              <a:rPr lang="en-US" sz="900">
                <a:solidFill>
                  <a:srgbClr val="70AD4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Customer Lifetime Value</a:t>
            </a:r>
            <a:endParaRPr sz="900">
              <a:solidFill>
                <a:srgbClr val="70AD4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000"/>
              <a:buChar char="●"/>
            </a:pPr>
            <a:r>
              <a:rPr lang="en-US" sz="900">
                <a:solidFill>
                  <a:srgbClr val="70AD4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Monthly Recurring Revenue</a:t>
            </a:r>
            <a:endParaRPr sz="900">
              <a:solidFill>
                <a:srgbClr val="70AD4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342900" lvl="0" indent="-120650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000"/>
              <a:buChar char="●"/>
            </a:pPr>
            <a:r>
              <a:rPr lang="en-US" sz="900">
                <a:solidFill>
                  <a:srgbClr val="70AD47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Engagement Metrics</a:t>
            </a:r>
            <a:endParaRPr sz="900">
              <a:solidFill>
                <a:srgbClr val="70AD47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cxnSp>
        <p:nvCxnSpPr>
          <p:cNvPr id="280" name="Google Shape;280;g212050990fd_0_33"/>
          <p:cNvCxnSpPr/>
          <p:nvPr/>
        </p:nvCxnSpPr>
        <p:spPr>
          <a:xfrm>
            <a:off x="3819425" y="2206775"/>
            <a:ext cx="151830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1205e72842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0425"/>
            <a:ext cx="8839204" cy="324132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1205e72842_1_6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Tech Workflow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21205e72842_1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2050990fd_0_51"/>
          <p:cNvSpPr/>
          <p:nvPr/>
        </p:nvSpPr>
        <p:spPr>
          <a:xfrm>
            <a:off x="350696" y="-48325"/>
            <a:ext cx="66195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50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Cost Breakdown</a:t>
            </a:r>
            <a:endParaRPr sz="45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5" name="Google Shape;295;g212050990fd_0_51"/>
          <p:cNvGraphicFramePr/>
          <p:nvPr/>
        </p:nvGraphicFramePr>
        <p:xfrm>
          <a:off x="940713" y="1596650"/>
          <a:ext cx="7640575" cy="3292240"/>
        </p:xfrm>
        <a:graphic>
          <a:graphicData uri="http://schemas.openxmlformats.org/drawingml/2006/table">
            <a:tbl>
              <a:tblPr>
                <a:noFill/>
                <a:tableStyleId>{7B81E041-E656-49CE-9B7A-2DDE7405B113}</a:tableStyleId>
              </a:tblPr>
              <a:tblGrid>
                <a:gridCol w="29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Costs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Assuming 5000 units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(avg 10/client = ~3500 clients)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Our current assumption: 24.5K units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(avg 7/client = ~3500 clients)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Hardware &amp; Maintenance Costs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€150 (per unit)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=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€750,000 for 5000 units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€150 (per unit)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= €3.67 M for 24.5K units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Software Costs (model, dashboard, analytics)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€50,000 to €70,000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€70,000 to €100,000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Cloud Services Costs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€24,000/year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€30,000/year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Costs </a:t>
                      </a:r>
                      <a:r>
                        <a:rPr lang="en-US" i="1"/>
                        <a:t>(launching cost)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€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840 K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€</a:t>
                      </a:r>
                      <a:r>
                        <a:rPr lang="en-US"/>
                        <a:t>3.8 M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6" name="Google Shape;296;g212050990fd_0_51"/>
          <p:cNvSpPr txBox="1"/>
          <p:nvPr/>
        </p:nvSpPr>
        <p:spPr>
          <a:xfrm>
            <a:off x="855005" y="939750"/>
            <a:ext cx="787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be profitable in the first year, we need 50-60 clients averaging 10 units/client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/>
          <p:nvPr/>
        </p:nvSpPr>
        <p:spPr>
          <a:xfrm>
            <a:off x="421108" y="207950"/>
            <a:ext cx="81915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References</a:t>
            </a:r>
            <a:endParaRPr sz="45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475737" y="4924846"/>
            <a:ext cx="1546473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AUGUST 2032</a:t>
            </a:r>
            <a:endParaRPr sz="6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7121986" y="4924846"/>
            <a:ext cx="1546473" cy="15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68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1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INFO@COMPANY.COM</a:t>
            </a:r>
            <a:endParaRPr sz="67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9"/>
          <p:cNvCxnSpPr/>
          <p:nvPr/>
        </p:nvCxnSpPr>
        <p:spPr>
          <a:xfrm>
            <a:off x="475816" y="4855706"/>
            <a:ext cx="8192260" cy="0"/>
          </a:xfrm>
          <a:prstGeom prst="straightConnector1">
            <a:avLst/>
          </a:prstGeom>
          <a:solidFill>
            <a:srgbClr val="FFFFFF">
              <a:alpha val="22352"/>
            </a:srgbClr>
          </a:solidFill>
          <a:ln w="9525" cap="flat" cmpd="sng">
            <a:solidFill>
              <a:srgbClr val="FFFFFF">
                <a:alpha val="22352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6" name="Google Shape;306;p9"/>
          <p:cNvSpPr txBox="1"/>
          <p:nvPr/>
        </p:nvSpPr>
        <p:spPr>
          <a:xfrm>
            <a:off x="448300" y="1200200"/>
            <a:ext cx="8247300" cy="4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rgbClr val="11111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100" i="0" u="none" strike="noStrike" cap="none">
                <a:solidFill>
                  <a:srgbClr val="111111"/>
                </a:solidFill>
                <a:latin typeface="Questrial"/>
                <a:ea typeface="Questrial"/>
                <a:cs typeface="Questrial"/>
                <a:sym typeface="Questrial"/>
              </a:rPr>
              <a:t>Market Siz</a:t>
            </a:r>
            <a:r>
              <a:rPr lang="en-US" sz="1100">
                <a:solidFill>
                  <a:srgbClr val="111111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  <a:endParaRPr sz="1100">
              <a:solidFill>
                <a:srgbClr val="11111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i="0" u="sng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https://www.chooseparisregion.org/why-paris-region/the-paris-region-territories/la-d%C3%A9fense</a:t>
            </a: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Sorting Guide and System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https://www.connexionfrance.com/practical/change-to-recycling-rules-in-france-and-what-can-go-in-yellow-bins/2301</a:t>
            </a: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Competitors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5"/>
              </a:rPr>
              <a:t>https://www.paris.fr/pages/en-2019-paris-vous-facilite-le-tri-6266</a:t>
            </a: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https://www.citeo.com/collecter</a:t>
            </a: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Others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https://github.com/insightbuilder/python_de_learners_data/blob/main/code_script_notebooks/projects/LLM_practical_appln/reviewingSummarizers.ipynb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https://github.com/insightbuilder/python_de_learners_data/blob/main/code_script_notebooks/projects/LLM_practical_appln/linking_gmail.ipynb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https://colab.research.google.com/drive/1ieDJ4LoxARrHFqxXWif8Lv8e8aZTgmtH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https://youtu.be/VnksePwe2wo?si=tJdTXTgpG1kDMRBj</a:t>
            </a: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Questrial"/>
              <a:buChar char="●"/>
            </a:pPr>
            <a:r>
              <a:rPr lang="en-US" sz="1100" u="sng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https://huggingface.co/DamarJati/GreenLabel-Waste-Types</a:t>
            </a:r>
            <a:endParaRPr sz="1100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5FF8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5FF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1F5FF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1F5FF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e6ecb0d6c3_0_750"/>
          <p:cNvSpPr/>
          <p:nvPr/>
        </p:nvSpPr>
        <p:spPr>
          <a:xfrm>
            <a:off x="360000" y="180000"/>
            <a:ext cx="8196064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A Quick </a:t>
            </a:r>
            <a:r>
              <a:rPr lang="en-US" sz="3600" b="0" i="0" u="none" strike="noStrike" cap="none" dirty="0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Sorting</a:t>
            </a:r>
            <a:r>
              <a:rPr lang="en-US" sz="36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 Quiz!</a:t>
            </a:r>
            <a:endParaRPr sz="3600" b="0" i="0" u="none" strike="noStrike" cap="none" dirty="0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28;g2e6ecb0d6c3_0_750"/>
          <p:cNvGrpSpPr/>
          <p:nvPr/>
        </p:nvGrpSpPr>
        <p:grpSpPr>
          <a:xfrm>
            <a:off x="3881550" y="1301050"/>
            <a:ext cx="1538100" cy="1632829"/>
            <a:chOff x="3727953" y="1359665"/>
            <a:chExt cx="1538100" cy="1632829"/>
          </a:xfrm>
        </p:grpSpPr>
        <p:sp>
          <p:nvSpPr>
            <p:cNvPr id="29" name="Google Shape;29;g2e6ecb0d6c3_0_750"/>
            <p:cNvSpPr/>
            <p:nvPr/>
          </p:nvSpPr>
          <p:spPr>
            <a:xfrm>
              <a:off x="3810419" y="1368859"/>
              <a:ext cx="1305600" cy="1310400"/>
            </a:xfrm>
            <a:prstGeom prst="ellipse">
              <a:avLst/>
            </a:prstGeom>
            <a:solidFill>
              <a:srgbClr val="D5DBE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0" name="Google Shape;30;g2e6ecb0d6c3_0_750"/>
            <p:cNvSpPr/>
            <p:nvPr/>
          </p:nvSpPr>
          <p:spPr>
            <a:xfrm>
              <a:off x="3727953" y="2692494"/>
              <a:ext cx="15381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6878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Single-use cup</a:t>
              </a:r>
              <a:endParaRPr sz="135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" name="Google Shape;31;g2e6ecb0d6c3_0_750" descr="A coffee cup with a black lid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17239" r="35540"/>
            <a:stretch/>
          </p:blipFill>
          <p:spPr>
            <a:xfrm>
              <a:off x="3868544" y="1359665"/>
              <a:ext cx="1189350" cy="12625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32;g2e6ecb0d6c3_0_750"/>
          <p:cNvGrpSpPr/>
          <p:nvPr/>
        </p:nvGrpSpPr>
        <p:grpSpPr>
          <a:xfrm>
            <a:off x="6423322" y="972813"/>
            <a:ext cx="1853923" cy="1961066"/>
            <a:chOff x="5190607" y="997006"/>
            <a:chExt cx="1853923" cy="1961066"/>
          </a:xfrm>
        </p:grpSpPr>
        <p:sp>
          <p:nvSpPr>
            <p:cNvPr id="33" name="Google Shape;33;g2e6ecb0d6c3_0_750"/>
            <p:cNvSpPr/>
            <p:nvPr/>
          </p:nvSpPr>
          <p:spPr>
            <a:xfrm>
              <a:off x="5464769" y="1321706"/>
              <a:ext cx="1305600" cy="1310400"/>
            </a:xfrm>
            <a:prstGeom prst="ellipse">
              <a:avLst/>
            </a:prstGeom>
            <a:solidFill>
              <a:srgbClr val="D5DBE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4" name="Google Shape;34;g2e6ecb0d6c3_0_750"/>
            <p:cNvSpPr/>
            <p:nvPr/>
          </p:nvSpPr>
          <p:spPr>
            <a:xfrm>
              <a:off x="5340641" y="2658072"/>
              <a:ext cx="15381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16878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Plastic packaging</a:t>
              </a:r>
              <a:endParaRPr sz="135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" name="Google Shape;35;g2e6ecb0d6c3_0_750" descr="A black bag with a picture of a bowl of green peas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90607" y="997006"/>
              <a:ext cx="1853923" cy="17566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Google Shape;36;g2e6ecb0d6c3_0_750" descr="A couple of boxes with label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r="33638"/>
          <a:stretch/>
        </p:blipFill>
        <p:spPr>
          <a:xfrm>
            <a:off x="2328740" y="3187220"/>
            <a:ext cx="4643720" cy="1596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g2e6ecb0d6c3_0_750"/>
          <p:cNvGrpSpPr/>
          <p:nvPr/>
        </p:nvGrpSpPr>
        <p:grpSpPr>
          <a:xfrm>
            <a:off x="717671" y="1158003"/>
            <a:ext cx="2160207" cy="1775876"/>
            <a:chOff x="468291" y="1158003"/>
            <a:chExt cx="2160207" cy="1775876"/>
          </a:xfrm>
        </p:grpSpPr>
        <p:grpSp>
          <p:nvGrpSpPr>
            <p:cNvPr id="38" name="Google Shape;38;g2e6ecb0d6c3_0_750"/>
            <p:cNvGrpSpPr/>
            <p:nvPr/>
          </p:nvGrpSpPr>
          <p:grpSpPr>
            <a:xfrm>
              <a:off x="670115" y="1253660"/>
              <a:ext cx="1538100" cy="1680219"/>
              <a:chOff x="1999015" y="1321706"/>
              <a:chExt cx="1538100" cy="1680219"/>
            </a:xfrm>
          </p:grpSpPr>
          <p:sp>
            <p:nvSpPr>
              <p:cNvPr id="39" name="Google Shape;39;g2e6ecb0d6c3_0_750"/>
              <p:cNvSpPr/>
              <p:nvPr/>
            </p:nvSpPr>
            <p:spPr>
              <a:xfrm>
                <a:off x="2156069" y="1321706"/>
                <a:ext cx="1305600" cy="1310400"/>
              </a:xfrm>
              <a:prstGeom prst="ellipse">
                <a:avLst/>
              </a:prstGeom>
              <a:solidFill>
                <a:srgbClr val="D5DBE5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  <p:sp>
            <p:nvSpPr>
              <p:cNvPr id="40" name="Google Shape;40;g2e6ecb0d6c3_0_750"/>
              <p:cNvSpPr/>
              <p:nvPr/>
            </p:nvSpPr>
            <p:spPr>
              <a:xfrm>
                <a:off x="1999015" y="2701925"/>
                <a:ext cx="1538100" cy="3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ctr" rtl="0">
                  <a:lnSpc>
                    <a:spcPct val="16878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2"/>
                    </a:solidFill>
                    <a:latin typeface="Questrial"/>
                    <a:ea typeface="Questrial"/>
                    <a:cs typeface="Questrial"/>
                    <a:sym typeface="Questrial"/>
                  </a:rPr>
                  <a:t>used tissue paper</a:t>
                </a:r>
                <a:endParaRPr sz="1350" b="1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1" name="Google Shape;41;g2e6ecb0d6c3_0_750" descr="A white crumpled paper towel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8291" y="1158003"/>
              <a:ext cx="2160207" cy="1440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e6ecb0d6c3_0_771"/>
          <p:cNvSpPr/>
          <p:nvPr/>
        </p:nvSpPr>
        <p:spPr>
          <a:xfrm>
            <a:off x="360000" y="1334545"/>
            <a:ext cx="3975851" cy="3384071"/>
          </a:xfrm>
          <a:prstGeom prst="rect">
            <a:avLst/>
          </a:prstGeom>
          <a:noFill/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975" tIns="108000" rIns="91425" bIns="0" anchor="ctr" anchorCtr="0">
            <a:noAutofit/>
          </a:bodyPr>
          <a:lstStyle/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" name="Google Shape;48;g2e6ecb0d6c3_0_771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Problem In Hand &amp; its Impact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2e6ecb0d6c3_0_771"/>
          <p:cNvSpPr/>
          <p:nvPr/>
        </p:nvSpPr>
        <p:spPr>
          <a:xfrm>
            <a:off x="535699" y="1126825"/>
            <a:ext cx="3581100" cy="3600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Inaccurate sorting - Reasons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2e6ecb0d6c3_0_771"/>
          <p:cNvSpPr/>
          <p:nvPr/>
        </p:nvSpPr>
        <p:spPr>
          <a:xfrm>
            <a:off x="4645012" y="1332518"/>
            <a:ext cx="4229587" cy="3359555"/>
          </a:xfrm>
          <a:prstGeom prst="rect">
            <a:avLst/>
          </a:prstGeom>
          <a:noFill/>
          <a:ln w="25400" cap="flat" cmpd="sng">
            <a:solidFill>
              <a:srgbClr val="1F5F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1975" tIns="108000" rIns="91425" bIns="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Challenges in recycling mixed waste without advanced technology or extensive human intervention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Contamination rendering entire batches unrecyclable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Countries failing to meet recycling targets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France fails to meet its EU targets: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42% recycling rate (2022), below a 65% pledged 2025 target</a:t>
            </a:r>
            <a:endParaRPr/>
          </a:p>
        </p:txBody>
      </p:sp>
      <p:sp>
        <p:nvSpPr>
          <p:cNvPr id="51" name="Google Shape;51;g2e6ecb0d6c3_0_771"/>
          <p:cNvSpPr/>
          <p:nvPr/>
        </p:nvSpPr>
        <p:spPr>
          <a:xfrm>
            <a:off x="4808150" y="1152525"/>
            <a:ext cx="3884100" cy="360000"/>
          </a:xfrm>
          <a:prstGeom prst="roundRect">
            <a:avLst>
              <a:gd name="adj" fmla="val 16667"/>
            </a:avLst>
          </a:prstGeom>
          <a:solidFill>
            <a:srgbClr val="1F5F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Inaccurate sorting - Impact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g2e6ecb0d6c3_0_771" descr="A person and person standing next to colorful recycle bin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508" y="1604480"/>
            <a:ext cx="1216977" cy="121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2e6ecb0d6c3_0_771" descr="A person with no choi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349" y="3366026"/>
            <a:ext cx="1322693" cy="90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2e6ecb0d6c3_0_771" descr="A group of people holding garbage can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3368" y="3271125"/>
            <a:ext cx="1373941" cy="10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2e6ecb0d6c3_0_771" descr="Recycling education concept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22886" t="12749" r="25935" b="34434"/>
          <a:stretch/>
        </p:blipFill>
        <p:spPr>
          <a:xfrm>
            <a:off x="791208" y="1658274"/>
            <a:ext cx="1101835" cy="11370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2e6ecb0d6c3_0_771"/>
          <p:cNvSpPr/>
          <p:nvPr/>
        </p:nvSpPr>
        <p:spPr>
          <a:xfrm>
            <a:off x="279736" y="2821457"/>
            <a:ext cx="21249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Lack of awareness</a:t>
            </a:r>
            <a:endParaRPr sz="1400" b="0" i="0" u="none" strike="noStrike" cap="none">
              <a:solidFill>
                <a:srgbClr val="1F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2e6ecb0d6c3_0_771"/>
          <p:cNvSpPr/>
          <p:nvPr/>
        </p:nvSpPr>
        <p:spPr>
          <a:xfrm>
            <a:off x="2191107" y="2821457"/>
            <a:ext cx="21249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Confusion</a:t>
            </a:r>
            <a:endParaRPr sz="1400" b="0" i="0" u="none" strike="noStrike" cap="none">
              <a:solidFill>
                <a:srgbClr val="1F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2e6ecb0d6c3_0_771"/>
          <p:cNvSpPr/>
          <p:nvPr/>
        </p:nvSpPr>
        <p:spPr>
          <a:xfrm>
            <a:off x="169307" y="4338362"/>
            <a:ext cx="21249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Convenience</a:t>
            </a:r>
            <a:endParaRPr sz="1400" b="0" i="0" u="none" strike="noStrike" cap="none">
              <a:solidFill>
                <a:srgbClr val="1F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2e6ecb0d6c3_0_771"/>
          <p:cNvSpPr/>
          <p:nvPr/>
        </p:nvSpPr>
        <p:spPr>
          <a:xfrm>
            <a:off x="2191107" y="4338362"/>
            <a:ext cx="21249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Lack of responsibility</a:t>
            </a:r>
            <a:endParaRPr sz="1400" b="0" i="0" u="none" strike="noStrike" cap="none">
              <a:solidFill>
                <a:srgbClr val="1F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6ecb0d6c3_0_788"/>
          <p:cNvSpPr/>
          <p:nvPr/>
        </p:nvSpPr>
        <p:spPr>
          <a:xfrm>
            <a:off x="360000" y="216000"/>
            <a:ext cx="87807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Our solution: TrashDash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g2e6ecb0d6c3_0_7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060" y="1360643"/>
            <a:ext cx="3370578" cy="317068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e6ecb0d6c3_0_788"/>
          <p:cNvSpPr/>
          <p:nvPr/>
        </p:nvSpPr>
        <p:spPr>
          <a:xfrm>
            <a:off x="6439607" y="1787388"/>
            <a:ext cx="2440500" cy="2317200"/>
          </a:xfrm>
          <a:prstGeom prst="ellipse">
            <a:avLst/>
          </a:prstGeom>
          <a:solidFill>
            <a:srgbClr val="D5D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02. Waste Management Tracking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Real-time waste insights via integrated dashboards</a:t>
            </a:r>
            <a:endParaRPr sz="1400" b="0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8" name="Google Shape;68;g2e6ecb0d6c3_0_788"/>
          <p:cNvSpPr/>
          <p:nvPr/>
        </p:nvSpPr>
        <p:spPr>
          <a:xfrm>
            <a:off x="263893" y="1740438"/>
            <a:ext cx="2402700" cy="2411100"/>
          </a:xfrm>
          <a:prstGeom prst="ellipse">
            <a:avLst/>
          </a:prstGeom>
          <a:solidFill>
            <a:srgbClr val="D5D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01. Automated Trash Sorter</a:t>
            </a:r>
            <a:endParaRPr sz="16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Waste items detection and real-time guidance on disposing waste into color-coded bins</a:t>
            </a:r>
            <a:endParaRPr sz="900" b="0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5FF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6ecb0d6c3_0_801"/>
          <p:cNvSpPr/>
          <p:nvPr/>
        </p:nvSpPr>
        <p:spPr>
          <a:xfrm>
            <a:off x="2308500" y="181238"/>
            <a:ext cx="4626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TrashDash Demo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2e6ecb0d6c3_0_8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853" y="141235"/>
            <a:ext cx="610025" cy="5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e6ecb0d6c3_0_801" title="1718914929073784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850" y="801200"/>
            <a:ext cx="8639075" cy="4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7192a8ac0_5_78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Product Technical Flow 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2e7192a8ac0_5_78"/>
          <p:cNvSpPr/>
          <p:nvPr/>
        </p:nvSpPr>
        <p:spPr>
          <a:xfrm>
            <a:off x="508085" y="2410435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Real-time monitoring</a:t>
            </a:r>
            <a:endParaRPr/>
          </a:p>
        </p:txBody>
      </p:sp>
      <p:sp>
        <p:nvSpPr>
          <p:cNvPr id="84" name="Google Shape;84;g2e7192a8ac0_5_78"/>
          <p:cNvSpPr/>
          <p:nvPr/>
        </p:nvSpPr>
        <p:spPr>
          <a:xfrm>
            <a:off x="2753073" y="2144485"/>
            <a:ext cx="1685400" cy="12600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Vision Model (trash detection)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+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GPT4o (trash segmentation)</a:t>
            </a:r>
            <a:endParaRPr/>
          </a:p>
        </p:txBody>
      </p:sp>
      <p:sp>
        <p:nvSpPr>
          <p:cNvPr id="85" name="Google Shape;85;g2e7192a8ac0_5_78"/>
          <p:cNvSpPr/>
          <p:nvPr/>
        </p:nvSpPr>
        <p:spPr>
          <a:xfrm>
            <a:off x="4902479" y="1469900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Trash Segmentation Displayed</a:t>
            </a:r>
            <a:endParaRPr/>
          </a:p>
        </p:txBody>
      </p:sp>
      <p:sp>
        <p:nvSpPr>
          <p:cNvPr id="86" name="Google Shape;86;g2e7192a8ac0_5_78"/>
          <p:cNvSpPr/>
          <p:nvPr/>
        </p:nvSpPr>
        <p:spPr>
          <a:xfrm>
            <a:off x="4903079" y="3359368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Analytics data added in database</a:t>
            </a:r>
            <a:endParaRPr/>
          </a:p>
        </p:txBody>
      </p:sp>
      <p:sp>
        <p:nvSpPr>
          <p:cNvPr id="87" name="Google Shape;87;g2e7192a8ac0_5_78"/>
          <p:cNvSpPr/>
          <p:nvPr/>
        </p:nvSpPr>
        <p:spPr>
          <a:xfrm>
            <a:off x="7044854" y="1469900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User Interaction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(gamification)</a:t>
            </a:r>
            <a:endParaRPr/>
          </a:p>
        </p:txBody>
      </p:sp>
      <p:cxnSp>
        <p:nvCxnSpPr>
          <p:cNvPr id="88" name="Google Shape;88;g2e7192a8ac0_5_78"/>
          <p:cNvCxnSpPr>
            <a:stCxn id="85" idx="3"/>
            <a:endCxn id="87" idx="1"/>
          </p:cNvCxnSpPr>
          <p:nvPr/>
        </p:nvCxnSpPr>
        <p:spPr>
          <a:xfrm>
            <a:off x="6587879" y="1833950"/>
            <a:ext cx="456900" cy="0"/>
          </a:xfrm>
          <a:prstGeom prst="straightConnector1">
            <a:avLst/>
          </a:prstGeom>
          <a:noFill/>
          <a:ln w="9525" cap="flat" cmpd="sng">
            <a:solidFill>
              <a:srgbClr val="1F5FF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" name="Google Shape;89;g2e7192a8ac0_5_78"/>
          <p:cNvSpPr/>
          <p:nvPr/>
        </p:nvSpPr>
        <p:spPr>
          <a:xfrm>
            <a:off x="7044854" y="3359368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AI powered Interactive dashboard</a:t>
            </a:r>
            <a:endParaRPr/>
          </a:p>
        </p:txBody>
      </p:sp>
      <p:cxnSp>
        <p:nvCxnSpPr>
          <p:cNvPr id="90" name="Google Shape;90;g2e7192a8ac0_5_78"/>
          <p:cNvCxnSpPr/>
          <p:nvPr/>
        </p:nvCxnSpPr>
        <p:spPr>
          <a:xfrm>
            <a:off x="6587954" y="3723418"/>
            <a:ext cx="456900" cy="0"/>
          </a:xfrm>
          <a:prstGeom prst="straightConnector1">
            <a:avLst/>
          </a:prstGeom>
          <a:noFill/>
          <a:ln w="9525" cap="flat" cmpd="sng">
            <a:solidFill>
              <a:srgbClr val="1F5FF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1" name="Google Shape;91;g2e7192a8ac0_5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292" y="2187141"/>
            <a:ext cx="492662" cy="49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e7192a8ac0_5_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6778" y="1902032"/>
            <a:ext cx="492662" cy="492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e7192a8ac0_5_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6196" y="1272150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e7192a8ac0_5_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8135" y="1208492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e7192a8ac0_5_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8488" y="3098363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e7192a8ac0_5_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22669" y="3121117"/>
            <a:ext cx="468000" cy="46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g2e7192a8ac0_5_78"/>
          <p:cNvCxnSpPr>
            <a:stCxn id="83" idx="3"/>
            <a:endCxn id="84" idx="1"/>
          </p:cNvCxnSpPr>
          <p:nvPr/>
        </p:nvCxnSpPr>
        <p:spPr>
          <a:xfrm>
            <a:off x="2193485" y="2774485"/>
            <a:ext cx="559500" cy="0"/>
          </a:xfrm>
          <a:prstGeom prst="straightConnector1">
            <a:avLst/>
          </a:prstGeom>
          <a:noFill/>
          <a:ln w="9525" cap="flat" cmpd="sng">
            <a:solidFill>
              <a:srgbClr val="1F5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g2e7192a8ac0_5_78"/>
          <p:cNvCxnSpPr>
            <a:stCxn id="84" idx="0"/>
            <a:endCxn id="85" idx="1"/>
          </p:cNvCxnSpPr>
          <p:nvPr/>
        </p:nvCxnSpPr>
        <p:spPr>
          <a:xfrm rot="-5400000">
            <a:off x="4093923" y="1335835"/>
            <a:ext cx="310500" cy="1306800"/>
          </a:xfrm>
          <a:prstGeom prst="bentConnector2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g2e7192a8ac0_5_78"/>
          <p:cNvCxnSpPr>
            <a:stCxn id="84" idx="2"/>
            <a:endCxn id="86" idx="1"/>
          </p:cNvCxnSpPr>
          <p:nvPr/>
        </p:nvCxnSpPr>
        <p:spPr>
          <a:xfrm rot="-5400000" flipH="1">
            <a:off x="4090023" y="2910235"/>
            <a:ext cx="318900" cy="1307400"/>
          </a:xfrm>
          <a:prstGeom prst="bentConnector2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2937164" y="180000"/>
            <a:ext cx="6103936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Target Market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 l="13987" t="1311" r="39672"/>
          <a:stretch/>
        </p:blipFill>
        <p:spPr>
          <a:xfrm flipH="1">
            <a:off x="-1" y="-37050"/>
            <a:ext cx="2669310" cy="5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4">
            <a:alphaModFix/>
          </a:blip>
          <a:srcRect t="11237" r="69128" b="43370"/>
          <a:stretch/>
        </p:blipFill>
        <p:spPr>
          <a:xfrm>
            <a:off x="1014983" y="962478"/>
            <a:ext cx="1242389" cy="398725"/>
          </a:xfrm>
          <a:prstGeom prst="rect">
            <a:avLst/>
          </a:prstGeom>
          <a:noFill/>
          <a:ln w="2857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4">
            <a:alphaModFix/>
          </a:blip>
          <a:srcRect t="54662" r="76195" b="6516"/>
          <a:stretch/>
        </p:blipFill>
        <p:spPr>
          <a:xfrm>
            <a:off x="1377756" y="3689269"/>
            <a:ext cx="879616" cy="313112"/>
          </a:xfrm>
          <a:prstGeom prst="rect">
            <a:avLst/>
          </a:prstGeom>
          <a:noFill/>
          <a:ln w="2857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4">
            <a:alphaModFix/>
          </a:blip>
          <a:srcRect l="30752" t="11237" r="21331" b="43370"/>
          <a:stretch/>
        </p:blipFill>
        <p:spPr>
          <a:xfrm>
            <a:off x="329045" y="1871408"/>
            <a:ext cx="1928327" cy="398725"/>
          </a:xfrm>
          <a:prstGeom prst="rect">
            <a:avLst/>
          </a:prstGeom>
          <a:noFill/>
          <a:ln w="2857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l="78663" t="11237" b="43370"/>
          <a:stretch/>
        </p:blipFill>
        <p:spPr>
          <a:xfrm>
            <a:off x="1398727" y="2780338"/>
            <a:ext cx="858645" cy="398725"/>
          </a:xfrm>
          <a:prstGeom prst="rect">
            <a:avLst/>
          </a:prstGeom>
          <a:noFill/>
          <a:ln w="28575" cap="flat" cmpd="sng">
            <a:solidFill>
              <a:srgbClr val="205FF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67" y="4616245"/>
            <a:ext cx="879625" cy="43195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2937164" y="882524"/>
            <a:ext cx="5588000" cy="83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In Paris,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3 million tonnes</a:t>
            </a:r>
            <a:r>
              <a:rPr lang="en-US" sz="1400" b="0" i="0" u="none" strike="noStrike" cap="none">
                <a:solidFill>
                  <a:srgbClr val="11111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of waste produced annually. </a:t>
            </a:r>
            <a:endParaRPr sz="1400" b="0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Household waste per capita of</a:t>
            </a:r>
            <a:r>
              <a:rPr lang="en-US"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485 kg per year</a:t>
            </a:r>
            <a:r>
              <a:rPr lang="en-US"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</a:t>
            </a:r>
            <a:r>
              <a:rPr lang="en-US" sz="1400" b="0" i="0" u="none" strike="noStrike" cap="none">
                <a:solidFill>
                  <a:schemeClr val="accent4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1400" b="0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higher than the national average (2015).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C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5701668" y="1885027"/>
            <a:ext cx="3113287" cy="2444900"/>
            <a:chOff x="4281300" y="1275606"/>
            <a:chExt cx="4386916" cy="3445096"/>
          </a:xfrm>
        </p:grpSpPr>
        <p:pic>
          <p:nvPicPr>
            <p:cNvPr id="114" name="Google Shape;114;p13"/>
            <p:cNvPicPr preferRelativeResize="0"/>
            <p:nvPr/>
          </p:nvPicPr>
          <p:blipFill rotWithShape="1">
            <a:blip r:embed="rId6">
              <a:alphaModFix/>
            </a:blip>
            <a:srcRect l="7280" r="7110" b="-5"/>
            <a:stretch/>
          </p:blipFill>
          <p:spPr>
            <a:xfrm>
              <a:off x="4281300" y="1304302"/>
              <a:ext cx="4386916" cy="3416400"/>
            </a:xfrm>
            <a:prstGeom prst="round1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15" name="Google Shape;115;p13"/>
            <p:cNvSpPr/>
            <p:nvPr/>
          </p:nvSpPr>
          <p:spPr>
            <a:xfrm>
              <a:off x="6188050" y="2659475"/>
              <a:ext cx="367800" cy="311100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555850" y="2594975"/>
              <a:ext cx="367800" cy="311100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923981" y="2293306"/>
              <a:ext cx="367800" cy="311100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44186" y="2219375"/>
              <a:ext cx="367800" cy="311100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483775" y="2001067"/>
              <a:ext cx="367800" cy="311100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4710545" y="1588655"/>
              <a:ext cx="406400" cy="4537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4281300" y="1275606"/>
              <a:ext cx="2010481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301521" y="1645687"/>
              <a:ext cx="1182254" cy="341745"/>
            </a:xfrm>
            <a:prstGeom prst="ellipse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5A7FC1"/>
                  </a:solidFill>
                  <a:latin typeface="Arial"/>
                  <a:ea typeface="Arial"/>
                  <a:cs typeface="Arial"/>
                  <a:sym typeface="Arial"/>
                </a:rPr>
                <a:t>La Défense</a:t>
              </a:r>
              <a:endParaRPr/>
            </a:p>
          </p:txBody>
        </p:sp>
      </p:grpSp>
      <p:sp>
        <p:nvSpPr>
          <p:cNvPr id="123" name="Google Shape;123;p13"/>
          <p:cNvSpPr txBox="1"/>
          <p:nvPr/>
        </p:nvSpPr>
        <p:spPr>
          <a:xfrm>
            <a:off x="2886004" y="2341468"/>
            <a:ext cx="2721857" cy="153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Pilot rollout in Year 1 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Golden Triangle &amp; La Défense</a:t>
            </a:r>
            <a:endParaRPr sz="1400" b="0" i="0" u="none" strike="noStrike" cap="none" dirty="0">
              <a:solidFill>
                <a:srgbClr val="20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700"/>
              <a:buFont typeface="Questrial"/>
              <a:buChar char="★"/>
            </a:pPr>
            <a:r>
              <a:rPr lang="en-US" sz="14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High Business Density</a:t>
            </a:r>
            <a:endParaRPr sz="1400" b="0" i="0" u="none" strike="noStrike" cap="none" dirty="0">
              <a:solidFill>
                <a:srgbClr val="20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700"/>
              <a:buFont typeface="Questrial"/>
              <a:buChar char="★"/>
            </a:pPr>
            <a:r>
              <a:rPr lang="en-US" sz="14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High Impact</a:t>
            </a:r>
            <a:endParaRPr sz="1400" b="0" i="0" u="none" strike="noStrike" cap="none" dirty="0">
              <a:solidFill>
                <a:srgbClr val="20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700"/>
              <a:buFont typeface="Questrial"/>
              <a:buChar char="★"/>
            </a:pPr>
            <a:r>
              <a:rPr lang="en-US" sz="14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Sustainability Driven</a:t>
            </a:r>
            <a:endParaRPr sz="1400" b="0" i="0" u="none" strike="noStrike" cap="none" dirty="0">
              <a:solidFill>
                <a:srgbClr val="20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FF8"/>
              </a:buClr>
              <a:buSzPts val="1700"/>
              <a:buFont typeface="Questrial"/>
              <a:buChar char="★"/>
            </a:pPr>
            <a:r>
              <a:rPr lang="en-US" sz="1400" b="0" i="0" u="none" strike="noStrike" cap="none" dirty="0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Accessibility</a:t>
            </a:r>
            <a:endParaRPr sz="1400" b="0" i="0" u="none" strike="noStrike" cap="none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 rate for plastic packaging in 2021</a:t>
            </a:r>
            <a:endParaRPr sz="1400" b="0" i="0" u="none" strike="noStrike" cap="none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8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Revenue Model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8"/>
          <p:cNvSpPr/>
          <p:nvPr/>
        </p:nvSpPr>
        <p:spPr>
          <a:xfrm>
            <a:off x="360001" y="2623124"/>
            <a:ext cx="2412000" cy="50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DAA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TrashDash Basic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€1</a:t>
            </a:r>
            <a:r>
              <a:rPr lang="en-US" sz="1600" b="1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  <a:r>
              <a:rPr lang="en-US" sz="1600" b="1" i="0" u="none" strike="noStrike" cap="non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/month</a:t>
            </a:r>
            <a:endParaRPr/>
          </a:p>
        </p:txBody>
      </p:sp>
      <p:sp>
        <p:nvSpPr>
          <p:cNvPr id="131" name="Google Shape;131;p38"/>
          <p:cNvSpPr/>
          <p:nvPr/>
        </p:nvSpPr>
        <p:spPr>
          <a:xfrm>
            <a:off x="3255164" y="1788016"/>
            <a:ext cx="2412000" cy="50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F5F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TrashDash Plus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€20/month</a:t>
            </a:r>
            <a:endParaRPr/>
          </a:p>
        </p:txBody>
      </p:sp>
      <p:sp>
        <p:nvSpPr>
          <p:cNvPr id="132" name="Google Shape;132;p38"/>
          <p:cNvSpPr/>
          <p:nvPr/>
        </p:nvSpPr>
        <p:spPr>
          <a:xfrm>
            <a:off x="6150328" y="1407951"/>
            <a:ext cx="2412000" cy="50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F2E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TrashDash Premium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€4</a:t>
            </a:r>
            <a:r>
              <a:rPr lang="en-US" b="1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0</a:t>
            </a:r>
            <a:r>
              <a:rPr lang="en-US" sz="1400" b="1" i="0" u="none" strike="noStrike" cap="none">
                <a:solidFill>
                  <a:srgbClr val="FFC000"/>
                </a:solidFill>
                <a:latin typeface="Questrial"/>
                <a:ea typeface="Questrial"/>
                <a:cs typeface="Questrial"/>
                <a:sym typeface="Questrial"/>
              </a:rPr>
              <a:t>/month</a:t>
            </a:r>
            <a:endParaRPr/>
          </a:p>
        </p:txBody>
      </p:sp>
      <p:sp>
        <p:nvSpPr>
          <p:cNvPr id="133" name="Google Shape;133;p38"/>
          <p:cNvSpPr/>
          <p:nvPr/>
        </p:nvSpPr>
        <p:spPr>
          <a:xfrm>
            <a:off x="360001" y="3167849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AI-powered waste detector</a:t>
            </a:r>
            <a:r>
              <a:rPr lang="en-US" sz="12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*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360001" y="3592939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Data Analytics </a:t>
            </a:r>
            <a:endParaRPr/>
          </a:p>
        </p:txBody>
      </p:sp>
      <p:sp>
        <p:nvSpPr>
          <p:cNvPr id="135" name="Google Shape;135;p38"/>
          <p:cNvSpPr/>
          <p:nvPr/>
        </p:nvSpPr>
        <p:spPr>
          <a:xfrm>
            <a:off x="360000" y="4008795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LLM powered Analytics 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(limited ~ </a:t>
            </a:r>
            <a:r>
              <a:rPr lang="en-US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messages/day) </a:t>
            </a:r>
            <a:endParaRPr/>
          </a:p>
        </p:txBody>
      </p:sp>
      <p:sp>
        <p:nvSpPr>
          <p:cNvPr id="136" name="Google Shape;136;p38"/>
          <p:cNvSpPr txBox="1"/>
          <p:nvPr/>
        </p:nvSpPr>
        <p:spPr>
          <a:xfrm>
            <a:off x="692508" y="800454"/>
            <a:ext cx="3454619" cy="3077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1F5FF8"/>
                </a:solidFill>
                <a:latin typeface="Arial"/>
                <a:ea typeface="Arial"/>
                <a:cs typeface="Arial"/>
                <a:sym typeface="Arial"/>
              </a:rPr>
              <a:t>Hardware cost + monthly subscription fee</a:t>
            </a:r>
            <a:endParaRPr/>
          </a:p>
        </p:txBody>
      </p:sp>
      <p:sp>
        <p:nvSpPr>
          <p:cNvPr id="137" name="Google Shape;137;p38"/>
          <p:cNvSpPr/>
          <p:nvPr/>
        </p:nvSpPr>
        <p:spPr>
          <a:xfrm>
            <a:off x="3255165" y="2328287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AI-powered waste detector</a:t>
            </a:r>
            <a:r>
              <a:rPr lang="en-US" sz="12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sp>
        <p:nvSpPr>
          <p:cNvPr id="138" name="Google Shape;138;p38"/>
          <p:cNvSpPr/>
          <p:nvPr/>
        </p:nvSpPr>
        <p:spPr>
          <a:xfrm>
            <a:off x="3255165" y="2753377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Questrial"/>
                <a:ea typeface="Questrial"/>
                <a:cs typeface="Questrial"/>
                <a:sym typeface="Questrial"/>
              </a:rPr>
              <a:t>Data</a:t>
            </a: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Analytics </a:t>
            </a:r>
            <a:endParaRPr/>
          </a:p>
        </p:txBody>
      </p:sp>
      <p:sp>
        <p:nvSpPr>
          <p:cNvPr id="139" name="Google Shape;139;p38"/>
          <p:cNvSpPr/>
          <p:nvPr/>
        </p:nvSpPr>
        <p:spPr>
          <a:xfrm>
            <a:off x="3255164" y="3169233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LLM powered Analytics 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(limited ~ </a:t>
            </a:r>
            <a:r>
              <a:rPr lang="en-US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10</a:t>
            </a: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messages/day) </a:t>
            </a:r>
            <a:endParaRPr/>
          </a:p>
        </p:txBody>
      </p:sp>
      <p:sp>
        <p:nvSpPr>
          <p:cNvPr id="140" name="Google Shape;140;p38"/>
          <p:cNvSpPr/>
          <p:nvPr/>
        </p:nvSpPr>
        <p:spPr>
          <a:xfrm>
            <a:off x="3255164" y="3592941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Customizable dashboard</a:t>
            </a:r>
            <a:endParaRPr sz="12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1" name="Google Shape;141;p38"/>
          <p:cNvSpPr/>
          <p:nvPr/>
        </p:nvSpPr>
        <p:spPr>
          <a:xfrm>
            <a:off x="3255164" y="4008795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Limited Software customization for gamification</a:t>
            </a:r>
            <a:endParaRPr/>
          </a:p>
        </p:txBody>
      </p:sp>
      <p:sp>
        <p:nvSpPr>
          <p:cNvPr id="142" name="Google Shape;142;p38"/>
          <p:cNvSpPr/>
          <p:nvPr/>
        </p:nvSpPr>
        <p:spPr>
          <a:xfrm>
            <a:off x="6150328" y="1915730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AI-powered waste detector</a:t>
            </a:r>
            <a:r>
              <a:rPr lang="en-US" sz="12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sp>
        <p:nvSpPr>
          <p:cNvPr id="143" name="Google Shape;143;p38"/>
          <p:cNvSpPr/>
          <p:nvPr/>
        </p:nvSpPr>
        <p:spPr>
          <a:xfrm>
            <a:off x="6150328" y="2340820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Questrial"/>
                <a:ea typeface="Questrial"/>
                <a:cs typeface="Questrial"/>
                <a:sym typeface="Questrial"/>
              </a:rPr>
              <a:t>Data</a:t>
            </a: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Analytics </a:t>
            </a:r>
            <a:endParaRPr/>
          </a:p>
        </p:txBody>
      </p:sp>
      <p:sp>
        <p:nvSpPr>
          <p:cNvPr id="144" name="Google Shape;144;p38"/>
          <p:cNvSpPr/>
          <p:nvPr/>
        </p:nvSpPr>
        <p:spPr>
          <a:xfrm>
            <a:off x="6150327" y="2756676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LLM powered Analytics 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(unlimited)</a:t>
            </a:r>
            <a:endParaRPr/>
          </a:p>
        </p:txBody>
      </p:sp>
      <p:sp>
        <p:nvSpPr>
          <p:cNvPr id="145" name="Google Shape;145;p38"/>
          <p:cNvSpPr/>
          <p:nvPr/>
        </p:nvSpPr>
        <p:spPr>
          <a:xfrm>
            <a:off x="6150327" y="3180384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Customizable dashboard</a:t>
            </a:r>
            <a:endParaRPr sz="12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6" name="Google Shape;146;p38"/>
          <p:cNvSpPr/>
          <p:nvPr/>
        </p:nvSpPr>
        <p:spPr>
          <a:xfrm>
            <a:off x="6150327" y="3596238"/>
            <a:ext cx="2412000" cy="3960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Full Software customization for gamification</a:t>
            </a:r>
            <a:endParaRPr/>
          </a:p>
        </p:txBody>
      </p:sp>
      <p:sp>
        <p:nvSpPr>
          <p:cNvPr id="147" name="Google Shape;147;p38"/>
          <p:cNvSpPr/>
          <p:nvPr/>
        </p:nvSpPr>
        <p:spPr>
          <a:xfrm>
            <a:off x="6150327" y="4008795"/>
            <a:ext cx="2412000" cy="3960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24/7 support</a:t>
            </a:r>
            <a:endParaRPr sz="1200" b="0" i="0" u="none" strike="noStrike" cap="non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8" name="Google Shape;148;p38"/>
          <p:cNvSpPr txBox="1"/>
          <p:nvPr/>
        </p:nvSpPr>
        <p:spPr>
          <a:xfrm>
            <a:off x="360000" y="4687975"/>
            <a:ext cx="1108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lang="en-US" sz="800" i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at per unit cost</a:t>
            </a:r>
            <a:endParaRPr sz="10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4"/>
          <p:cNvSpPr/>
          <p:nvPr/>
        </p:nvSpPr>
        <p:spPr>
          <a:xfrm>
            <a:off x="5896666" y="2087031"/>
            <a:ext cx="1510900" cy="1261453"/>
          </a:xfrm>
          <a:prstGeom prst="chevron">
            <a:avLst>
              <a:gd name="adj" fmla="val 50000"/>
            </a:avLst>
          </a:prstGeom>
          <a:solidFill>
            <a:srgbClr val="D8E2F3"/>
          </a:solidFill>
          <a:ln w="25400" cap="flat" cmpd="sng">
            <a:solidFill>
              <a:srgbClr val="1F5F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5" name="Google Shape;155;p44"/>
          <p:cNvSpPr/>
          <p:nvPr/>
        </p:nvSpPr>
        <p:spPr>
          <a:xfrm>
            <a:off x="1477067" y="2122122"/>
            <a:ext cx="2770909" cy="1261453"/>
          </a:xfrm>
          <a:prstGeom prst="chevron">
            <a:avLst>
              <a:gd name="adj" fmla="val 50000"/>
            </a:avLst>
          </a:prstGeom>
          <a:solidFill>
            <a:srgbClr val="D8E2F3"/>
          </a:solidFill>
          <a:ln w="25400" cap="flat" cmpd="sng">
            <a:solidFill>
              <a:srgbClr val="1F5F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% estimated adoption rate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k customers</a:t>
            </a:r>
            <a:endParaRPr/>
          </a:p>
        </p:txBody>
      </p:sp>
      <p:sp>
        <p:nvSpPr>
          <p:cNvPr id="156" name="Google Shape;156;p44"/>
          <p:cNvSpPr/>
          <p:nvPr/>
        </p:nvSpPr>
        <p:spPr>
          <a:xfrm>
            <a:off x="360000" y="180000"/>
            <a:ext cx="8681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Market Sizing &amp; Revenue Estimation</a:t>
            </a:r>
            <a:endParaRPr sz="3600" b="0" i="0" u="none" strike="noStrike" cap="none">
              <a:solidFill>
                <a:srgbClr val="205F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4"/>
          <p:cNvSpPr/>
          <p:nvPr/>
        </p:nvSpPr>
        <p:spPr>
          <a:xfrm>
            <a:off x="434195" y="1764242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117k companies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(Enterprises, Startups)</a:t>
            </a:r>
            <a:endParaRPr/>
          </a:p>
        </p:txBody>
      </p:sp>
      <p:sp>
        <p:nvSpPr>
          <p:cNvPr id="158" name="Google Shape;158;p44"/>
          <p:cNvSpPr/>
          <p:nvPr/>
        </p:nvSpPr>
        <p:spPr>
          <a:xfrm>
            <a:off x="434195" y="2984434"/>
            <a:ext cx="16854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2250 schools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(Public, Private, International)</a:t>
            </a:r>
            <a:endParaRPr/>
          </a:p>
        </p:txBody>
      </p:sp>
      <p:sp>
        <p:nvSpPr>
          <p:cNvPr id="159" name="Google Shape;159;p44"/>
          <p:cNvSpPr/>
          <p:nvPr/>
        </p:nvSpPr>
        <p:spPr>
          <a:xfrm>
            <a:off x="4274414" y="1263111"/>
            <a:ext cx="2304000" cy="504000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Hardware Sales</a:t>
            </a:r>
            <a:endParaRPr/>
          </a:p>
        </p:txBody>
      </p:sp>
      <p:sp>
        <p:nvSpPr>
          <p:cNvPr id="160" name="Google Shape;160;p44"/>
          <p:cNvSpPr/>
          <p:nvPr/>
        </p:nvSpPr>
        <p:spPr>
          <a:xfrm>
            <a:off x="4274414" y="2984846"/>
            <a:ext cx="2304000" cy="535297"/>
          </a:xfrm>
          <a:prstGeom prst="roundRect">
            <a:avLst>
              <a:gd name="adj" fmla="val 16667"/>
            </a:avLst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Monthly subscriptions</a:t>
            </a:r>
            <a:endParaRPr/>
          </a:p>
        </p:txBody>
      </p:sp>
      <p:sp>
        <p:nvSpPr>
          <p:cNvPr id="161" name="Google Shape;161;p44"/>
          <p:cNvSpPr/>
          <p:nvPr/>
        </p:nvSpPr>
        <p:spPr>
          <a:xfrm>
            <a:off x="4274414" y="1794604"/>
            <a:ext cx="23040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€ </a:t>
            </a: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3.8mn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#customers * estimated #hardware per customer (</a:t>
            </a:r>
            <a:r>
              <a:rPr lang="en-US" sz="8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7</a:t>
            </a:r>
            <a:r>
              <a:rPr lang="en-US" sz="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) * Hardware</a:t>
            </a:r>
            <a:r>
              <a:rPr lang="en-US" sz="8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 price</a:t>
            </a:r>
            <a:r>
              <a:rPr lang="en-US" sz="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(€152)</a:t>
            </a:r>
            <a:endParaRPr/>
          </a:p>
        </p:txBody>
      </p:sp>
      <p:sp>
        <p:nvSpPr>
          <p:cNvPr id="162" name="Google Shape;162;p44"/>
          <p:cNvSpPr/>
          <p:nvPr/>
        </p:nvSpPr>
        <p:spPr>
          <a:xfrm>
            <a:off x="4274414" y="3547851"/>
            <a:ext cx="2304000" cy="7281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€ </a:t>
            </a: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525K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#customers * average sale price(</a:t>
            </a:r>
            <a:r>
              <a:rPr lang="en-US" sz="1000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€</a:t>
            </a:r>
            <a:r>
              <a:rPr lang="en-US" sz="8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125) *12</a:t>
            </a:r>
            <a:endParaRPr/>
          </a:p>
        </p:txBody>
      </p:sp>
      <p:sp>
        <p:nvSpPr>
          <p:cNvPr id="163" name="Google Shape;163;p44"/>
          <p:cNvSpPr txBox="1"/>
          <p:nvPr/>
        </p:nvSpPr>
        <p:spPr>
          <a:xfrm>
            <a:off x="7502883" y="1740520"/>
            <a:ext cx="1216157" cy="18953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1F5FF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€ </a:t>
            </a:r>
            <a:r>
              <a:rPr lang="en-US" sz="1600" b="1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4.32 </a:t>
            </a:r>
            <a:r>
              <a:rPr lang="en-US" sz="1600" b="1" i="0" u="none" strike="noStrike" cap="none">
                <a:solidFill>
                  <a:srgbClr val="205FF8"/>
                </a:solidFill>
                <a:latin typeface="Questrial"/>
                <a:ea typeface="Questrial"/>
                <a:cs typeface="Questrial"/>
                <a:sym typeface="Questrial"/>
              </a:rPr>
              <a:t>mn of revenues in the first year</a:t>
            </a:r>
            <a:endParaRPr sz="1600" b="1" i="0" u="none" strike="noStrike" cap="none">
              <a:solidFill>
                <a:srgbClr val="205FF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4" name="Google Shape;164;p44"/>
          <p:cNvSpPr/>
          <p:nvPr/>
        </p:nvSpPr>
        <p:spPr>
          <a:xfrm>
            <a:off x="1539475" y="4580203"/>
            <a:ext cx="1685400" cy="5040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Profit Margin</a:t>
            </a:r>
            <a:endParaRPr/>
          </a:p>
        </p:txBody>
      </p:sp>
      <p:sp>
        <p:nvSpPr>
          <p:cNvPr id="165" name="Google Shape;165;p44"/>
          <p:cNvSpPr/>
          <p:nvPr/>
        </p:nvSpPr>
        <p:spPr>
          <a:xfrm>
            <a:off x="4007475" y="4597603"/>
            <a:ext cx="1685400" cy="5040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1.3%</a:t>
            </a:r>
            <a:endParaRPr sz="1300" b="1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Hardware </a:t>
            </a:r>
            <a:endParaRPr sz="1000"/>
          </a:p>
        </p:txBody>
      </p:sp>
      <p:sp>
        <p:nvSpPr>
          <p:cNvPr id="166" name="Google Shape;166;p44"/>
          <p:cNvSpPr/>
          <p:nvPr/>
        </p:nvSpPr>
        <p:spPr>
          <a:xfrm>
            <a:off x="6127100" y="4597603"/>
            <a:ext cx="1685400" cy="50400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70%</a:t>
            </a:r>
            <a:endParaRPr b="1">
              <a:solidFill>
                <a:srgbClr val="1F5FF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F5FF8"/>
                </a:solidFill>
                <a:latin typeface="Questrial"/>
                <a:ea typeface="Questrial"/>
                <a:cs typeface="Questrial"/>
                <a:sym typeface="Questrial"/>
              </a:rPr>
              <a:t>Subscription</a:t>
            </a:r>
            <a:endParaRPr sz="1000"/>
          </a:p>
        </p:txBody>
      </p:sp>
      <p:sp>
        <p:nvSpPr>
          <p:cNvPr id="167" name="Google Shape;167;p44"/>
          <p:cNvSpPr/>
          <p:nvPr/>
        </p:nvSpPr>
        <p:spPr>
          <a:xfrm>
            <a:off x="3373000" y="4799225"/>
            <a:ext cx="463500" cy="12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4"/>
          <p:cNvSpPr/>
          <p:nvPr/>
        </p:nvSpPr>
        <p:spPr>
          <a:xfrm>
            <a:off x="5717538" y="4737900"/>
            <a:ext cx="384900" cy="281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F3F3F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1178</Words>
  <Application>Microsoft Office PowerPoint</Application>
  <PresentationFormat>On-screen Show (16:9)</PresentationFormat>
  <Paragraphs>238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Questrial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Pitch Software GmbH</dc:creator>
  <cp:lastModifiedBy>Irene Sunny (Student at CentraleSupelec)</cp:lastModifiedBy>
  <cp:revision>5</cp:revision>
  <dcterms:created xsi:type="dcterms:W3CDTF">2024-06-16T12:00:05Z</dcterms:created>
  <dcterms:modified xsi:type="dcterms:W3CDTF">2024-06-30T09:59:13Z</dcterms:modified>
</cp:coreProperties>
</file>